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4"/>
  </p:sldMasterIdLst>
  <p:notesMasterIdLst>
    <p:notesMasterId r:id="rId25"/>
  </p:notesMasterIdLst>
  <p:handoutMasterIdLst>
    <p:handoutMasterId r:id="rId26"/>
  </p:handoutMasterIdLst>
  <p:sldIdLst>
    <p:sldId id="274" r:id="rId5"/>
    <p:sldId id="275" r:id="rId6"/>
    <p:sldId id="276" r:id="rId7"/>
    <p:sldId id="277" r:id="rId8"/>
    <p:sldId id="279" r:id="rId9"/>
    <p:sldId id="278" r:id="rId10"/>
    <p:sldId id="280" r:id="rId11"/>
    <p:sldId id="281" r:id="rId12"/>
    <p:sldId id="283" r:id="rId13"/>
    <p:sldId id="284" r:id="rId14"/>
    <p:sldId id="286" r:id="rId15"/>
    <p:sldId id="287" r:id="rId16"/>
    <p:sldId id="285" r:id="rId17"/>
    <p:sldId id="288" r:id="rId18"/>
    <p:sldId id="289" r:id="rId19"/>
    <p:sldId id="290" r:id="rId20"/>
    <p:sldId id="291" r:id="rId21"/>
    <p:sldId id="294" r:id="rId22"/>
    <p:sldId id="292" r:id="rId23"/>
    <p:sldId id="29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o Text Boxes" id="{C5BB9270-E2E1-474E-8C4E-470F069B7877}">
          <p14:sldIdLst>
            <p14:sldId id="274"/>
            <p14:sldId id="275"/>
            <p14:sldId id="276"/>
            <p14:sldId id="277"/>
            <p14:sldId id="279"/>
            <p14:sldId id="278"/>
            <p14:sldId id="280"/>
            <p14:sldId id="281"/>
            <p14:sldId id="283"/>
            <p14:sldId id="284"/>
            <p14:sldId id="286"/>
            <p14:sldId id="287"/>
            <p14:sldId id="285"/>
            <p14:sldId id="288"/>
            <p14:sldId id="289"/>
            <p14:sldId id="290"/>
            <p14:sldId id="291"/>
            <p14:sldId id="294"/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951B81"/>
    <a:srgbClr val="482683"/>
    <a:srgbClr val="007981"/>
    <a:srgbClr val="51ACB8"/>
    <a:srgbClr val="004D6F"/>
    <a:srgbClr val="70B397"/>
    <a:srgbClr val="8B60A0"/>
    <a:srgbClr val="8DC055"/>
    <a:srgbClr val="005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CA3A05-CFCD-49D0-A8D5-FDF76A39B3CD}" v="39" dt="2021-10-23T16:08:33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1851" autoAdjust="0"/>
  </p:normalViewPr>
  <p:slideViewPr>
    <p:cSldViewPr snapToGrid="0">
      <p:cViewPr varScale="1">
        <p:scale>
          <a:sx n="54" d="100"/>
          <a:sy n="54" d="100"/>
        </p:scale>
        <p:origin x="1072" y="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747234-F741-423B-B336-1B8A9B2BAFB1}" type="datetimeFigureOut">
              <a:rPr lang="en-GB" smtClean="0"/>
              <a:t>23/10/2021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3AEB3-B81B-4ED9-B214-8605DB9A6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883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15424F-E449-4824-921F-55F0BB15E53D}" type="datetimeFigureOut">
              <a:rPr lang="en-GB" smtClean="0"/>
              <a:t>23/10/2021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05F73-A141-4BC2-903A-E12D05ECF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073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63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751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95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140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327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349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769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Options 2,3 &amp; 4 involve closing a LX.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576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136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515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878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2748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360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4312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2713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05F73-A141-4BC2-903A-E12D05ECF9E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50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il Centre -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680" y="0"/>
            <a:ext cx="1985319" cy="911499"/>
          </a:xfrm>
          <a:prstGeom prst="rect">
            <a:avLst/>
          </a:prstGeom>
        </p:spPr>
      </p:pic>
      <p:sp>
        <p:nvSpPr>
          <p:cNvPr id="8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11092443" y="6532802"/>
            <a:ext cx="850268" cy="184192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9EAAAC-928A-40C1-AC39-D34FD1799CA9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0" y="3085472"/>
            <a:ext cx="12188080" cy="1273356"/>
            <a:chOff x="1" y="2707477"/>
            <a:chExt cx="11904616" cy="1243741"/>
          </a:xfrm>
        </p:grpSpPr>
        <p:pic>
          <p:nvPicPr>
            <p:cNvPr id="35" name="Picture 3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146282" y="1561197"/>
              <a:ext cx="1243739" cy="353630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60"/>
            <a:stretch/>
          </p:blipFill>
          <p:spPr>
            <a:xfrm rot="5400000">
              <a:off x="10634893" y="2681494"/>
              <a:ext cx="1243739" cy="129570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682585" y="1561196"/>
              <a:ext cx="1243739" cy="3536302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218887" y="1561196"/>
              <a:ext cx="1243739" cy="3536302"/>
            </a:xfrm>
            <a:prstGeom prst="rect">
              <a:avLst/>
            </a:prstGeom>
          </p:spPr>
        </p:pic>
      </p:grp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73914A46-E48C-4791-BB70-79C401EB7A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14171" y="1501151"/>
            <a:ext cx="4963658" cy="432007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00" baseline="0">
                <a:solidFill>
                  <a:srgbClr val="0051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This is an example of a headline.</a:t>
            </a:r>
          </a:p>
        </p:txBody>
      </p:sp>
    </p:spTree>
    <p:extLst>
      <p:ext uri="{BB962C8B-B14F-4D97-AF65-F5344CB8AC3E}">
        <p14:creationId xmlns:p14="http://schemas.microsoft.com/office/powerpoint/2010/main" val="2456694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il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680" y="0"/>
            <a:ext cx="1985319" cy="911499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346345" y="0"/>
            <a:ext cx="413030" cy="6862274"/>
            <a:chOff x="346345" y="0"/>
            <a:chExt cx="413030" cy="6862274"/>
          </a:xfrm>
        </p:grpSpPr>
        <p:pic>
          <p:nvPicPr>
            <p:cNvPr id="22" name="Picture 21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19975" r="-2857" b="3236"/>
            <a:stretch/>
          </p:blipFill>
          <p:spPr>
            <a:xfrm rot="10800000">
              <a:off x="346345" y="0"/>
              <a:ext cx="413030" cy="352757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23429" r="-2857" b="3236"/>
            <a:stretch/>
          </p:blipFill>
          <p:spPr>
            <a:xfrm rot="10800000">
              <a:off x="346345" y="3493393"/>
              <a:ext cx="413030" cy="3368881"/>
            </a:xfrm>
            <a:prstGeom prst="rect">
              <a:avLst/>
            </a:prstGeom>
          </p:spPr>
        </p:pic>
      </p:grpSp>
      <p:sp>
        <p:nvSpPr>
          <p:cNvPr id="17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11092443" y="6532802"/>
            <a:ext cx="850268" cy="184192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9EAAAC-928A-40C1-AC39-D34FD1799CA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99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il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680" y="0"/>
            <a:ext cx="1985319" cy="911499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1431437" y="928688"/>
            <a:ext cx="413030" cy="5181555"/>
            <a:chOff x="11431437" y="928688"/>
            <a:chExt cx="413030" cy="5181555"/>
          </a:xfrm>
        </p:grpSpPr>
        <p:pic>
          <p:nvPicPr>
            <p:cNvPr id="22" name="Picture 21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19975" r="-2857" b="23453"/>
            <a:stretch/>
          </p:blipFill>
          <p:spPr>
            <a:xfrm rot="10800000">
              <a:off x="11431437" y="928688"/>
              <a:ext cx="413030" cy="259888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39800" r="-2857" b="3236"/>
            <a:stretch/>
          </p:blipFill>
          <p:spPr>
            <a:xfrm rot="10800000">
              <a:off x="11431437" y="3493392"/>
              <a:ext cx="413030" cy="2616851"/>
            </a:xfrm>
            <a:prstGeom prst="rect">
              <a:avLst/>
            </a:prstGeom>
          </p:spPr>
        </p:pic>
      </p:grpSp>
      <p:sp>
        <p:nvSpPr>
          <p:cNvPr id="31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11092443" y="6532802"/>
            <a:ext cx="850268" cy="184192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9EAAAC-928A-40C1-AC39-D34FD1799CA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10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il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680" y="0"/>
            <a:ext cx="1985319" cy="911499"/>
          </a:xfrm>
          <a:prstGeom prst="rect">
            <a:avLst/>
          </a:prstGeom>
        </p:spPr>
      </p:pic>
      <p:grpSp>
        <p:nvGrpSpPr>
          <p:cNvPr id="25" name="Group 24"/>
          <p:cNvGrpSpPr/>
          <p:nvPr userDrawn="1"/>
        </p:nvGrpSpPr>
        <p:grpSpPr>
          <a:xfrm>
            <a:off x="5882866" y="0"/>
            <a:ext cx="413030" cy="6862274"/>
            <a:chOff x="346345" y="0"/>
            <a:chExt cx="413030" cy="6862274"/>
          </a:xfrm>
        </p:grpSpPr>
        <p:pic>
          <p:nvPicPr>
            <p:cNvPr id="26" name="Picture 25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19975" r="-2857" b="3236"/>
            <a:stretch/>
          </p:blipFill>
          <p:spPr>
            <a:xfrm rot="10800000">
              <a:off x="346345" y="0"/>
              <a:ext cx="413030" cy="352757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23429" r="-2857" b="3236"/>
            <a:stretch/>
          </p:blipFill>
          <p:spPr>
            <a:xfrm rot="10800000">
              <a:off x="346345" y="3493393"/>
              <a:ext cx="413030" cy="3368881"/>
            </a:xfrm>
            <a:prstGeom prst="rect">
              <a:avLst/>
            </a:prstGeom>
          </p:spPr>
        </p:pic>
      </p:grpSp>
      <p:sp>
        <p:nvSpPr>
          <p:cNvPr id="23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11092443" y="6532802"/>
            <a:ext cx="850268" cy="184192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9EAAAC-928A-40C1-AC39-D34FD1799CA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088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il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680" y="0"/>
            <a:ext cx="1985319" cy="911499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9408" y="5731445"/>
            <a:ext cx="12182592" cy="415480"/>
            <a:chOff x="9408" y="5628893"/>
            <a:chExt cx="12182592" cy="415480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19975" r="-2857" b="3236"/>
            <a:stretch/>
          </p:blipFill>
          <p:spPr>
            <a:xfrm rot="5400000">
              <a:off x="1566681" y="4071620"/>
              <a:ext cx="413030" cy="352757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19975" r="-2857" b="3236"/>
            <a:stretch/>
          </p:blipFill>
          <p:spPr>
            <a:xfrm rot="5400000">
              <a:off x="5060073" y="4071620"/>
              <a:ext cx="413030" cy="352757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19975" r="-2857" b="3236"/>
            <a:stretch/>
          </p:blipFill>
          <p:spPr>
            <a:xfrm rot="5400000">
              <a:off x="8549745" y="4074070"/>
              <a:ext cx="413030" cy="3527576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7" t="59610" r="-3336" b="3236"/>
            <a:stretch/>
          </p:blipFill>
          <p:spPr>
            <a:xfrm rot="5400000">
              <a:off x="11131178" y="4982927"/>
              <a:ext cx="414856" cy="1706788"/>
            </a:xfrm>
            <a:prstGeom prst="rect">
              <a:avLst/>
            </a:prstGeom>
          </p:spPr>
        </p:pic>
      </p:grpSp>
      <p:sp>
        <p:nvSpPr>
          <p:cNvPr id="15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11092443" y="6532802"/>
            <a:ext cx="850268" cy="184192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9EAAAC-928A-40C1-AC39-D34FD1799CA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269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il Below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680" y="0"/>
            <a:ext cx="1985319" cy="911499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9408" y="4279047"/>
            <a:ext cx="12182592" cy="415480"/>
            <a:chOff x="9408" y="5628893"/>
            <a:chExt cx="12182592" cy="415480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19975" r="-2857" b="3236"/>
            <a:stretch/>
          </p:blipFill>
          <p:spPr>
            <a:xfrm rot="5400000">
              <a:off x="1566681" y="4071620"/>
              <a:ext cx="413030" cy="352757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19975" r="-2857" b="3236"/>
            <a:stretch/>
          </p:blipFill>
          <p:spPr>
            <a:xfrm rot="5400000">
              <a:off x="5060073" y="4071620"/>
              <a:ext cx="413030" cy="352757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6" t="19975" r="-2857" b="3236"/>
            <a:stretch/>
          </p:blipFill>
          <p:spPr>
            <a:xfrm rot="5400000">
              <a:off x="8549745" y="4074070"/>
              <a:ext cx="413030" cy="3527576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47" t="59610" r="-3336" b="3236"/>
            <a:stretch/>
          </p:blipFill>
          <p:spPr>
            <a:xfrm rot="5400000">
              <a:off x="11131178" y="4982927"/>
              <a:ext cx="414856" cy="1706788"/>
            </a:xfrm>
            <a:prstGeom prst="rect">
              <a:avLst/>
            </a:prstGeom>
          </p:spPr>
        </p:pic>
      </p:grpSp>
      <p:sp>
        <p:nvSpPr>
          <p:cNvPr id="12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11092443" y="6532802"/>
            <a:ext cx="850268" cy="184192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9EAAAC-928A-40C1-AC39-D34FD1799CA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9646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028B7B-11F0-4B21-9921-6AC4570BEF2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680" y="0"/>
            <a:ext cx="1985319" cy="911499"/>
          </a:xfrm>
          <a:prstGeom prst="rect">
            <a:avLst/>
          </a:prstGeom>
        </p:spPr>
      </p:pic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87B6480D-97D3-4468-A736-594677F85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2443" y="6532802"/>
            <a:ext cx="850268" cy="184192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9EAAAC-928A-40C1-AC39-D34FD1799CA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0E629-38C3-49E6-8411-165FE28F0FB3}"/>
              </a:ext>
            </a:extLst>
          </p:cNvPr>
          <p:cNvSpPr/>
          <p:nvPr userDrawn="1"/>
        </p:nvSpPr>
        <p:spPr>
          <a:xfrm>
            <a:off x="1960" y="-2006571"/>
            <a:ext cx="12188080" cy="1895095"/>
          </a:xfrm>
          <a:prstGeom prst="rect">
            <a:avLst/>
          </a:prstGeom>
          <a:solidFill>
            <a:srgbClr val="0051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0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USER NOTE: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you want to copy content in from another deck you will need to change the background layout.  </a:t>
            </a:r>
          </a:p>
          <a:p>
            <a:pPr marL="720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20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do this:</a:t>
            </a:r>
          </a:p>
          <a:p>
            <a:pPr marL="720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• cut and paste your content into the slide deck</a:t>
            </a:r>
          </a:p>
          <a:p>
            <a:pPr marL="720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• right-click and hover over the ‘layout’ option on the drop-down menu</a:t>
            </a:r>
          </a:p>
          <a:p>
            <a:pPr marL="720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• select one of the track-based backgrounds available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MSIPCMContentMarking" descr="{&quot;HashCode&quot;:-1288984879,&quot;Placement&quot;:&quot;Header&quot;,&quot;Top&quot;:0.0,&quot;Left&quot;:451.105438,&quot;SlideWidth&quot;:960,&quot;SlideHeight&quot;:540}">
            <a:extLst>
              <a:ext uri="{FF2B5EF4-FFF2-40B4-BE49-F238E27FC236}">
                <a16:creationId xmlns:a16="http://schemas.microsoft.com/office/drawing/2014/main" id="{8292370F-03E7-46FF-84F7-EC5F570F02EB}"/>
              </a:ext>
            </a:extLst>
          </p:cNvPr>
          <p:cNvSpPr txBox="1"/>
          <p:nvPr userDrawn="1"/>
        </p:nvSpPr>
        <p:spPr>
          <a:xfrm>
            <a:off x="5729039" y="0"/>
            <a:ext cx="73392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30197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5" r:id="rId2"/>
    <p:sldLayoutId id="2147483708" r:id="rId3"/>
    <p:sldLayoutId id="2147483709" r:id="rId4"/>
    <p:sldLayoutId id="2147483714" r:id="rId5"/>
    <p:sldLayoutId id="2147483716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5">
          <p15:clr>
            <a:srgbClr val="F26B43"/>
          </p15:clr>
        </p15:guide>
        <p15:guide id="2" pos="746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hyperlink" Target="http://www.networkrail.co.uk/Ely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hyperlink" Target="mailto:ElyAreaCapacityEnhancements@networkrail.co.u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140F2B-CF17-494F-BA14-0FCC6E9E0F7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4C2BE-9C68-41C1-A5DE-5A69F52921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  <a:latin typeface="Network Rail Sans" panose="02000000040000020004" pitchFamily="2" charset="0"/>
              </a:rPr>
              <a:t>MARPA AGM: Network Rail Update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DFCF33-3B55-4255-A32C-154112C253BF}"/>
              </a:ext>
            </a:extLst>
          </p:cNvPr>
          <p:cNvSpPr txBox="1"/>
          <p:nvPr/>
        </p:nvSpPr>
        <p:spPr>
          <a:xfrm>
            <a:off x="412668" y="5821224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2"/>
                </a:solidFill>
                <a:latin typeface="Network Rail Sans" panose="02000000040000020004" pitchFamily="2" charset="0"/>
              </a:rPr>
              <a:t>Marian Craig, Public Affairs Manager – Anglia route</a:t>
            </a:r>
          </a:p>
        </p:txBody>
      </p:sp>
    </p:spTree>
    <p:extLst>
      <p:ext uri="{BB962C8B-B14F-4D97-AF65-F5344CB8AC3E}">
        <p14:creationId xmlns:p14="http://schemas.microsoft.com/office/powerpoint/2010/main" val="1480427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0EA2AC-0431-42F5-B2CA-08AF4922C64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B48FBC-0DC8-42E2-8C57-2FB4FF1EB985}"/>
              </a:ext>
            </a:extLst>
          </p:cNvPr>
          <p:cNvSpPr txBox="1"/>
          <p:nvPr/>
        </p:nvSpPr>
        <p:spPr>
          <a:xfrm>
            <a:off x="1110342" y="51318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Outline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9123E-78CD-4102-8069-DBAF1E5534C6}"/>
              </a:ext>
            </a:extLst>
          </p:cNvPr>
          <p:cNvSpPr txBox="1"/>
          <p:nvPr/>
        </p:nvSpPr>
        <p:spPr>
          <a:xfrm>
            <a:off x="1219766" y="1659285"/>
            <a:ext cx="10198359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>
                <a:latin typeface="Network Rail Sans" panose="02000000040000020004" pitchFamily="2" charset="0"/>
              </a:rPr>
              <a:t>Ely Area Capacity Enhancement (EACE)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>
                <a:latin typeface="Network Rail Sans" panose="02000000040000020004" pitchFamily="2" charset="0"/>
              </a:rPr>
              <a:t>Cambridge South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>
                <a:latin typeface="Network Rail Sans" panose="02000000040000020004" pitchFamily="2" charset="0"/>
              </a:rPr>
              <a:t>Cambridge re-signalling project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err="1">
                <a:latin typeface="Network Rail Sans" panose="02000000040000020004" pitchFamily="2" charset="0"/>
              </a:rPr>
              <a:t>Haughley</a:t>
            </a:r>
            <a:r>
              <a:rPr lang="en-GB" sz="3200" dirty="0">
                <a:latin typeface="Network Rail Sans" panose="02000000040000020004" pitchFamily="2" charset="0"/>
              </a:rPr>
              <a:t> Junction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>
                <a:latin typeface="Network Rail Sans"/>
              </a:rPr>
              <a:t>Wisbech – March</a:t>
            </a:r>
            <a:endParaRPr lang="en-GB" sz="3200" dirty="0">
              <a:latin typeface="Network Rail Sans" panose="0200000004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>
                <a:latin typeface="Network Rail Sans"/>
              </a:rPr>
              <a:t>Soham station</a:t>
            </a:r>
            <a:endParaRPr lang="en-GB" sz="3200" dirty="0">
              <a:latin typeface="Network Rail Sans" panose="02000000040000020004" pitchFamily="2" charset="0"/>
            </a:endParaRPr>
          </a:p>
          <a:p>
            <a:endParaRPr lang="en-GB" sz="3200" dirty="0">
              <a:latin typeface="Network Rail Sans" panose="0200000004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>
                <a:latin typeface="Network Rail Sans" panose="02000000040000020004" pitchFamily="2" charset="0"/>
              </a:rPr>
              <a:t>Other upcoming work and closures</a:t>
            </a:r>
          </a:p>
        </p:txBody>
      </p:sp>
    </p:spTree>
    <p:extLst>
      <p:ext uri="{BB962C8B-B14F-4D97-AF65-F5344CB8AC3E}">
        <p14:creationId xmlns:p14="http://schemas.microsoft.com/office/powerpoint/2010/main" val="3775888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2B49E-F0EF-43F2-B2B7-3BF3CCC2DB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48910-FED5-4C56-8699-50C9A72E3BED}"/>
              </a:ext>
            </a:extLst>
          </p:cNvPr>
          <p:cNvSpPr txBox="1"/>
          <p:nvPr/>
        </p:nvSpPr>
        <p:spPr>
          <a:xfrm>
            <a:off x="1123950" y="228848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Ely Area Capacity Enhancement (EACE)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0BE80A-24A4-422A-9B21-F6B055209B78}"/>
              </a:ext>
            </a:extLst>
          </p:cNvPr>
          <p:cNvSpPr txBox="1"/>
          <p:nvPr/>
        </p:nvSpPr>
        <p:spPr>
          <a:xfrm>
            <a:off x="1005198" y="1180949"/>
            <a:ext cx="650000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Network Rail Sans" panose="02000000040000020004" pitchFamily="2" charset="0"/>
              </a:rPr>
              <a:t>Consultation open NOW: 18 October – 28 November 2021</a:t>
            </a:r>
          </a:p>
          <a:p>
            <a:endParaRPr lang="en-GB" sz="2400" dirty="0">
              <a:latin typeface="Network Rail Sans" panose="0200000004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Network Rail Sans" panose="02000000040000020004" pitchFamily="2" charset="0"/>
              </a:rPr>
              <a:t>Meet the project team at Queen Adelaide Village Hall: 2 &amp; 4 November and 9 &amp; 11 November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Network Rail Sans" panose="0200000004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Network Rail Sans" panose="02000000040000020004" pitchFamily="2" charset="0"/>
              </a:rPr>
              <a:t>All materials online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Network Rail Sans" panose="0200000004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Network Rail Sans" panose="02000000040000020004" pitchFamily="2" charset="0"/>
              </a:rPr>
              <a:t>Please complete our survey!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586058-85EA-4C23-B744-4CAC73E20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8605" y="0"/>
            <a:ext cx="4286250" cy="64245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E8967A-8C99-48B0-8E08-407C52C2A8A2}"/>
              </a:ext>
            </a:extLst>
          </p:cNvPr>
          <p:cNvSpPr txBox="1"/>
          <p:nvPr/>
        </p:nvSpPr>
        <p:spPr>
          <a:xfrm>
            <a:off x="1211282" y="5462649"/>
            <a:ext cx="6175170" cy="64633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tx2"/>
                </a:solidFill>
                <a:latin typeface="Network Rail Sans" panose="02000000040000020004" pitchFamily="2" charset="0"/>
              </a:rPr>
              <a:t>www.networkrail.co.uk/Ely</a:t>
            </a:r>
          </a:p>
        </p:txBody>
      </p:sp>
    </p:spTree>
    <p:extLst>
      <p:ext uri="{BB962C8B-B14F-4D97-AF65-F5344CB8AC3E}">
        <p14:creationId xmlns:p14="http://schemas.microsoft.com/office/powerpoint/2010/main" val="1596386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CB5B6B-99A7-4C7B-9007-150083B97A2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A369B-6FB7-4981-AD4C-E30F674EA5B5}"/>
              </a:ext>
            </a:extLst>
          </p:cNvPr>
          <p:cNvSpPr txBox="1"/>
          <p:nvPr/>
        </p:nvSpPr>
        <p:spPr>
          <a:xfrm>
            <a:off x="1215483" y="379141"/>
            <a:ext cx="8697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latin typeface="Network Rail Sans" panose="02000000040000020004" pitchFamily="2" charset="0"/>
              </a:rPr>
              <a:t>Ely Area Capacity Enhancement (EACE)</a:t>
            </a:r>
            <a:endParaRPr lang="en-GB" sz="2800" b="1" dirty="0">
              <a:latin typeface="Network Rail Sans" panose="0200000004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007EF2-19C3-4AF4-873C-AC3361E20B6D}"/>
              </a:ext>
            </a:extLst>
          </p:cNvPr>
          <p:cNvSpPr txBox="1"/>
          <p:nvPr/>
        </p:nvSpPr>
        <p:spPr>
          <a:xfrm>
            <a:off x="1215483" y="1486878"/>
            <a:ext cx="10147610" cy="46440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Proposals to remodel the track layout at Ely North junction 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Options for level crossings at Queen Adelaide, </a:t>
            </a:r>
            <a:r>
              <a:rPr lang="en-GB" sz="2400" dirty="0" err="1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Stonea</a:t>
            </a: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Burgess Drove (</a:t>
            </a:r>
            <a:r>
              <a:rPr lang="en-GB" sz="2400" dirty="0" err="1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Waterbeach</a:t>
            </a: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and Wells Engine foot crossing. 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Proposals to upgrade another 15 level crossings across the wider area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Network Rail Sans"/>
                <a:ea typeface="Calibri" panose="020F0502020204030204" pitchFamily="34" charset="0"/>
                <a:cs typeface="Times New Roman"/>
              </a:rPr>
              <a:t>Increasing capacity through Ely - additional freight trains travelling as far as the Midlands, North and Scotland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7652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CB5B6B-99A7-4C7B-9007-150083B97A2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A369B-6FB7-4981-AD4C-E30F674EA5B5}"/>
              </a:ext>
            </a:extLst>
          </p:cNvPr>
          <p:cNvSpPr txBox="1"/>
          <p:nvPr/>
        </p:nvSpPr>
        <p:spPr>
          <a:xfrm>
            <a:off x="1215483" y="379141"/>
            <a:ext cx="8697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latin typeface="Network Rail Sans" panose="02000000040000020004" pitchFamily="2" charset="0"/>
              </a:rPr>
              <a:t>Ely Area Capacity Enhancement (EACE)</a:t>
            </a:r>
            <a:endParaRPr lang="en-GB" sz="2800" b="1" dirty="0">
              <a:latin typeface="Network Rail Sans" panose="0200000004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93E05D-9EFD-4410-8136-210A57ECA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874" y="1069350"/>
            <a:ext cx="7129401" cy="530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4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CB5B6B-99A7-4C7B-9007-150083B97A2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A369B-6FB7-4981-AD4C-E30F674EA5B5}"/>
              </a:ext>
            </a:extLst>
          </p:cNvPr>
          <p:cNvSpPr txBox="1"/>
          <p:nvPr/>
        </p:nvSpPr>
        <p:spPr>
          <a:xfrm>
            <a:off x="1215483" y="379141"/>
            <a:ext cx="8697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latin typeface="Network Rail Sans" panose="02000000040000020004" pitchFamily="2" charset="0"/>
              </a:rPr>
              <a:t>Ely Area Capacity Enhancement (EACE)</a:t>
            </a:r>
            <a:endParaRPr lang="en-GB" sz="2800" b="1" dirty="0">
              <a:latin typeface="Network Rail Sans" panose="02000000040000020004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2FFECA-2A74-4123-BF46-156824D829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0" t="1278" r="890" b="1917"/>
          <a:stretch/>
        </p:blipFill>
        <p:spPr>
          <a:xfrm>
            <a:off x="2268187" y="1246909"/>
            <a:ext cx="7861465" cy="514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66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CB5B6B-99A7-4C7B-9007-150083B97A2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A369B-6FB7-4981-AD4C-E30F674EA5B5}"/>
              </a:ext>
            </a:extLst>
          </p:cNvPr>
          <p:cNvSpPr txBox="1"/>
          <p:nvPr/>
        </p:nvSpPr>
        <p:spPr>
          <a:xfrm>
            <a:off x="1215483" y="379141"/>
            <a:ext cx="8697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latin typeface="Network Rail Sans" panose="02000000040000020004" pitchFamily="2" charset="0"/>
              </a:rPr>
              <a:t>Ely Area Capacity Enhancement (EACE)</a:t>
            </a:r>
            <a:endParaRPr lang="en-GB" sz="2800" b="1" dirty="0">
              <a:latin typeface="Network Rail Sans" panose="0200000004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BB2763-BD18-4F69-9578-4650D3DB1C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5" t="2570" r="1646" b="3924"/>
          <a:stretch/>
        </p:blipFill>
        <p:spPr>
          <a:xfrm>
            <a:off x="2446317" y="2315688"/>
            <a:ext cx="8217725" cy="37734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2BBBBC-C3A5-4033-BEB3-B80E7FE24353}"/>
              </a:ext>
            </a:extLst>
          </p:cNvPr>
          <p:cNvSpPr txBox="1"/>
          <p:nvPr/>
        </p:nvSpPr>
        <p:spPr>
          <a:xfrm>
            <a:off x="1215483" y="1422112"/>
            <a:ext cx="6097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Network Rail Sans" panose="02000000040000020004" pitchFamily="2" charset="0"/>
              </a:rPr>
              <a:t>Level crossing locations (Area 1)</a:t>
            </a:r>
          </a:p>
        </p:txBody>
      </p:sp>
    </p:spTree>
    <p:extLst>
      <p:ext uri="{BB962C8B-B14F-4D97-AF65-F5344CB8AC3E}">
        <p14:creationId xmlns:p14="http://schemas.microsoft.com/office/powerpoint/2010/main" val="137381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CB5B6B-99A7-4C7B-9007-150083B97A2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A369B-6FB7-4981-AD4C-E30F674EA5B5}"/>
              </a:ext>
            </a:extLst>
          </p:cNvPr>
          <p:cNvSpPr txBox="1"/>
          <p:nvPr/>
        </p:nvSpPr>
        <p:spPr>
          <a:xfrm>
            <a:off x="1215483" y="379141"/>
            <a:ext cx="8697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Ely Area Capacity Enhancement (EACE)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2BBBBC-C3A5-4033-BEB3-B80E7FE24353}"/>
              </a:ext>
            </a:extLst>
          </p:cNvPr>
          <p:cNvSpPr txBox="1"/>
          <p:nvPr/>
        </p:nvSpPr>
        <p:spPr>
          <a:xfrm>
            <a:off x="1215483" y="2811524"/>
            <a:ext cx="6097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Network Rail Sans" panose="02000000040000020004" pitchFamily="2" charset="0"/>
              </a:rPr>
              <a:t>Level crossing locations (Area 3)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329479-7EF7-4090-A017-7C9C774C6D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36" t="865" r="2621" b="995"/>
          <a:stretch/>
        </p:blipFill>
        <p:spPr>
          <a:xfrm>
            <a:off x="8277100" y="70503"/>
            <a:ext cx="3800104" cy="671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76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147026-8FF1-4E1A-B066-8DC25321533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47BF8C-60CD-4811-BB23-B6303823CA41}"/>
              </a:ext>
            </a:extLst>
          </p:cNvPr>
          <p:cNvSpPr txBox="1"/>
          <p:nvPr/>
        </p:nvSpPr>
        <p:spPr>
          <a:xfrm>
            <a:off x="1215483" y="379141"/>
            <a:ext cx="8697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Ely Area Capacity Enhancement (EACE)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109160-D0BC-453C-8680-F2F3D06FC5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7" r="1301" b="2157"/>
          <a:stretch/>
        </p:blipFill>
        <p:spPr>
          <a:xfrm>
            <a:off x="6650182" y="1201751"/>
            <a:ext cx="5106389" cy="49377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1FC1E9-2A42-4960-99E1-6792B6A07C4C}"/>
              </a:ext>
            </a:extLst>
          </p:cNvPr>
          <p:cNvSpPr txBox="1"/>
          <p:nvPr/>
        </p:nvSpPr>
        <p:spPr>
          <a:xfrm>
            <a:off x="1215483" y="1374610"/>
            <a:ext cx="84747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 err="1">
                <a:latin typeface="Network Rail Sans" panose="02000000040000020004" pitchFamily="2" charset="0"/>
              </a:rPr>
              <a:t>Stonea</a:t>
            </a:r>
            <a:r>
              <a:rPr lang="en-GB" sz="2800" dirty="0">
                <a:latin typeface="Network Rail Sans" panose="02000000040000020004" pitchFamily="2" charset="0"/>
              </a:rPr>
              <a:t> Option 1:</a:t>
            </a:r>
          </a:p>
          <a:p>
            <a:endParaRPr lang="en-GB" sz="2800" dirty="0">
              <a:latin typeface="Network Rail Sans" panose="02000000040000020004" pitchFamily="2" charset="0"/>
            </a:endParaRPr>
          </a:p>
          <a:p>
            <a:r>
              <a:rPr lang="en-GB" sz="2800" dirty="0">
                <a:latin typeface="Network Rail Sans" panose="02000000040000020004" pitchFamily="2" charset="0"/>
              </a:rPr>
              <a:t>Upgrade to full barrier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47FB14-0AF6-4C12-B44F-360269C81632}"/>
              </a:ext>
            </a:extLst>
          </p:cNvPr>
          <p:cNvSpPr txBox="1"/>
          <p:nvPr/>
        </p:nvSpPr>
        <p:spPr>
          <a:xfrm>
            <a:off x="1215483" y="3429000"/>
            <a:ext cx="847478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 err="1">
                <a:latin typeface="Network Rail Sans" panose="02000000040000020004" pitchFamily="2" charset="0"/>
              </a:rPr>
              <a:t>Stonea</a:t>
            </a:r>
            <a:r>
              <a:rPr lang="en-GB" sz="2800" dirty="0">
                <a:latin typeface="Network Rail Sans" panose="02000000040000020004" pitchFamily="2" charset="0"/>
              </a:rPr>
              <a:t> Option 2:</a:t>
            </a:r>
          </a:p>
          <a:p>
            <a:endParaRPr lang="en-GB" sz="2800" dirty="0">
              <a:latin typeface="Network Rail Sans" panose="02000000040000020004" pitchFamily="2" charset="0"/>
            </a:endParaRPr>
          </a:p>
          <a:p>
            <a:r>
              <a:rPr lang="en-GB" sz="2800" dirty="0">
                <a:latin typeface="Network Rail Sans" panose="02000000040000020004" pitchFamily="2" charset="0"/>
              </a:rPr>
              <a:t>Upgrade to full barrier; underpass</a:t>
            </a:r>
          </a:p>
          <a:p>
            <a:r>
              <a:rPr lang="en-GB" sz="2800" dirty="0">
                <a:latin typeface="Network Rail Sans" panose="02000000040000020004" pitchFamily="2" charset="0"/>
              </a:rPr>
              <a:t>for pedestrians and cyclists only</a:t>
            </a:r>
          </a:p>
        </p:txBody>
      </p:sp>
    </p:spTree>
    <p:extLst>
      <p:ext uri="{BB962C8B-B14F-4D97-AF65-F5344CB8AC3E}">
        <p14:creationId xmlns:p14="http://schemas.microsoft.com/office/powerpoint/2010/main" val="854995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147026-8FF1-4E1A-B066-8DC25321533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47BF8C-60CD-4811-BB23-B6303823CA41}"/>
              </a:ext>
            </a:extLst>
          </p:cNvPr>
          <p:cNvSpPr txBox="1"/>
          <p:nvPr/>
        </p:nvSpPr>
        <p:spPr>
          <a:xfrm>
            <a:off x="1215483" y="379141"/>
            <a:ext cx="8697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Ely Area Capacity Enhancement (EACE)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1FC1E9-2A42-4960-99E1-6792B6A07C4C}"/>
              </a:ext>
            </a:extLst>
          </p:cNvPr>
          <p:cNvSpPr txBox="1"/>
          <p:nvPr/>
        </p:nvSpPr>
        <p:spPr>
          <a:xfrm>
            <a:off x="1215483" y="1374610"/>
            <a:ext cx="8474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Network Rail Sans" panose="02000000040000020004" pitchFamily="2" charset="0"/>
              </a:rPr>
              <a:t>Queen Adelaide level crossings: 4 options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47FB14-0AF6-4C12-B44F-360269C81632}"/>
              </a:ext>
            </a:extLst>
          </p:cNvPr>
          <p:cNvSpPr txBox="1"/>
          <p:nvPr/>
        </p:nvSpPr>
        <p:spPr>
          <a:xfrm>
            <a:off x="871099" y="2713401"/>
            <a:ext cx="847478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Network Rail Sans" panose="02000000040000020004" pitchFamily="2" charset="0"/>
              </a:rPr>
              <a:t>South east highway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Network Rail Sans" panose="02000000040000020004" pitchFamily="2" charset="0"/>
              </a:rPr>
              <a:t>Northern bypass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Network Rail Sans" panose="02000000040000020004" pitchFamily="2" charset="0"/>
              </a:rPr>
              <a:t>Long southern bypass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Network Rail Sans" panose="02000000040000020004" pitchFamily="2" charset="0"/>
              </a:rPr>
              <a:t>Short southern bypass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9880A4-3455-4923-835F-71BE1E42B75B}"/>
              </a:ext>
            </a:extLst>
          </p:cNvPr>
          <p:cNvSpPr txBox="1"/>
          <p:nvPr/>
        </p:nvSpPr>
        <p:spPr>
          <a:xfrm>
            <a:off x="1215483" y="5664340"/>
            <a:ext cx="105648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Network Rail Sans" panose="02000000040000020004" pitchFamily="2" charset="0"/>
              </a:rPr>
              <a:t>Range of interventions with each option including upgrading to full barriers, closing a level crossing, and compulsory purchase of land.</a:t>
            </a:r>
          </a:p>
        </p:txBody>
      </p:sp>
      <p:pic>
        <p:nvPicPr>
          <p:cNvPr id="6" name="Picture 5" descr="A picture containing grass, outdoor, mountain, way&#10;&#10;Description automatically generated">
            <a:extLst>
              <a:ext uri="{FF2B5EF4-FFF2-40B4-BE49-F238E27FC236}">
                <a16:creationId xmlns:a16="http://schemas.microsoft.com/office/drawing/2014/main" id="{63421C23-021B-4F9B-A576-2922C7BD3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670" y="2027827"/>
            <a:ext cx="6105652" cy="342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94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2B49E-F0EF-43F2-B2B7-3BF3CCC2DB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48910-FED5-4C56-8699-50C9A72E3BED}"/>
              </a:ext>
            </a:extLst>
          </p:cNvPr>
          <p:cNvSpPr txBox="1"/>
          <p:nvPr/>
        </p:nvSpPr>
        <p:spPr>
          <a:xfrm>
            <a:off x="1123950" y="228848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Ely Area Capacity Enhancement (EACE)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076FC954-3B49-4E77-92EB-F8E53E6D6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58139"/>
              </p:ext>
            </p:extLst>
          </p:nvPr>
        </p:nvGraphicFramePr>
        <p:xfrm>
          <a:off x="2233881" y="1196545"/>
          <a:ext cx="8128000" cy="3554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45644818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86897585"/>
                    </a:ext>
                  </a:extLst>
                </a:gridCol>
              </a:tblGrid>
              <a:tr h="536628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Network Rail Sans" panose="02000000040000020004" pitchFamily="2" charset="0"/>
                        </a:rPr>
                        <a:t>18 – 30 October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Network Rail Sans" panose="02000000040000020004" pitchFamily="2" charset="0"/>
                        </a:rPr>
                        <a:t>Opening Times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937552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GB" sz="2400" dirty="0">
                          <a:latin typeface="Network Rail Sans" panose="02000000040000020004" pitchFamily="2" charset="0"/>
                        </a:rPr>
                        <a:t>Live webchat: </a:t>
                      </a:r>
                      <a:r>
                        <a:rPr lang="en-GB" sz="2400" dirty="0">
                          <a:latin typeface="Network Rail Sans" panose="02000000040000020004" pitchFamily="2" charset="0"/>
                          <a:hlinkClick r:id="rId3"/>
                        </a:rPr>
                        <a:t>www.networkrail.co.uk/Ely</a:t>
                      </a:r>
                      <a:endParaRPr lang="en-GB" sz="2400" dirty="0">
                        <a:latin typeface="Network Rail Sans" panose="0200000004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Network Rail Sans" panose="02000000040000020004" pitchFamily="2" charset="0"/>
                        </a:rPr>
                        <a:t>Tuesdays, Thursdays and Fridays: 1000 -1500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30669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Network Rail Sans" panose="02000000040000020004" pitchFamily="2" charset="0"/>
                        </a:rPr>
                        <a:t>Wednesdays: 1400 - 2000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5070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GB" sz="2400" dirty="0">
                          <a:latin typeface="Network Rail Sans" panose="02000000040000020004" pitchFamily="2" charset="0"/>
                        </a:rPr>
                        <a:t>Dedicated phone line: </a:t>
                      </a:r>
                    </a:p>
                    <a:p>
                      <a:r>
                        <a:rPr lang="en-GB" sz="2400" dirty="0">
                          <a:latin typeface="Network Rail Sans" panose="02000000040000020004" pitchFamily="2" charset="0"/>
                        </a:rPr>
                        <a:t>0800 160 1780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Network Rail Sans" panose="02000000040000020004" pitchFamily="2" charset="0"/>
                        </a:rPr>
                        <a:t>Tuesdays, Thursdays and Fridays: 1400 – 1700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4334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Network Rail Sans" panose="02000000040000020004" pitchFamily="2" charset="0"/>
                        </a:rPr>
                        <a:t>Wednesdays: 1700 - 2000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24234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Network Rail Sans" panose="02000000040000020004" pitchFamily="2" charset="0"/>
                        </a:rPr>
                        <a:t>Saturdays: 1000 - 1300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77874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6A0419A-DEF4-4311-9DBA-63B124BA02B5}"/>
              </a:ext>
            </a:extLst>
          </p:cNvPr>
          <p:cNvSpPr txBox="1"/>
          <p:nvPr/>
        </p:nvSpPr>
        <p:spPr>
          <a:xfrm>
            <a:off x="2115127" y="5137735"/>
            <a:ext cx="95724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Network Rail Sans" panose="02000000040000020004" pitchFamily="2" charset="0"/>
              </a:rPr>
              <a:t>Email: </a:t>
            </a:r>
            <a:r>
              <a:rPr lang="en-GB" sz="2800" dirty="0">
                <a:latin typeface="Network Rail Sans" panose="02000000040000020004" pitchFamily="2" charset="0"/>
                <a:hlinkClick r:id="rId4"/>
              </a:rPr>
              <a:t>ElyAreaCapacityEnhancements@networkrail.co.uk</a:t>
            </a:r>
            <a:endParaRPr lang="en-GB" sz="2800" dirty="0">
              <a:latin typeface="Network Rail Sans" panose="02000000040000020004" pitchFamily="2" charset="0"/>
            </a:endParaRPr>
          </a:p>
          <a:p>
            <a:endParaRPr lang="en-GB" sz="2800" dirty="0">
              <a:latin typeface="Network Rail Sans" panose="02000000040000020004" pitchFamily="2" charset="0"/>
            </a:endParaRPr>
          </a:p>
          <a:p>
            <a:r>
              <a:rPr lang="en-GB" sz="2800" dirty="0">
                <a:latin typeface="Network Rail Sans" panose="02000000040000020004" pitchFamily="2" charset="0"/>
              </a:rPr>
              <a:t>Tweet: @NetworkRailANG or #ElyRail</a:t>
            </a:r>
          </a:p>
        </p:txBody>
      </p:sp>
      <p:pic>
        <p:nvPicPr>
          <p:cNvPr id="11" name="Graphic 10" descr="Email with solid fill">
            <a:extLst>
              <a:ext uri="{FF2B5EF4-FFF2-40B4-BE49-F238E27FC236}">
                <a16:creationId xmlns:a16="http://schemas.microsoft.com/office/drawing/2014/main" id="{151B5713-5E00-45D3-A288-34F265187C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9470" y="4915833"/>
            <a:ext cx="914400" cy="914400"/>
          </a:xfrm>
          <a:prstGeom prst="rect">
            <a:avLst/>
          </a:prstGeom>
        </p:spPr>
      </p:pic>
      <p:pic>
        <p:nvPicPr>
          <p:cNvPr id="13" name="Graphic 12" descr="Hummingbird with solid fill">
            <a:extLst>
              <a:ext uri="{FF2B5EF4-FFF2-40B4-BE49-F238E27FC236}">
                <a16:creationId xmlns:a16="http://schemas.microsoft.com/office/drawing/2014/main" id="{758BAC6B-4F18-4501-8555-BB8AB026EF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9470" y="58302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14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2B49E-F0EF-43F2-B2B7-3BF3CCC2DB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48910-FED5-4C56-8699-50C9A72E3BED}"/>
              </a:ext>
            </a:extLst>
          </p:cNvPr>
          <p:cNvSpPr txBox="1"/>
          <p:nvPr/>
        </p:nvSpPr>
        <p:spPr>
          <a:xfrm>
            <a:off x="1123950" y="228848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Ely Area Capacity Enhancement (EACE)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E6DC22-E99A-404C-AB3A-EB090C5EF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346" y="899112"/>
            <a:ext cx="5967165" cy="595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96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2B49E-F0EF-43F2-B2B7-3BF3CCC2DB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48910-FED5-4C56-8699-50C9A72E3BED}"/>
              </a:ext>
            </a:extLst>
          </p:cNvPr>
          <p:cNvSpPr txBox="1"/>
          <p:nvPr/>
        </p:nvSpPr>
        <p:spPr>
          <a:xfrm>
            <a:off x="1123950" y="228848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Cambridge South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64D78F-C75B-4015-97B4-8C5F5726E850}"/>
              </a:ext>
            </a:extLst>
          </p:cNvPr>
          <p:cNvSpPr txBox="1"/>
          <p:nvPr/>
        </p:nvSpPr>
        <p:spPr>
          <a:xfrm>
            <a:off x="1123950" y="1198296"/>
            <a:ext cx="10147610" cy="52443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New 4 platform station to serve </a:t>
            </a:r>
            <a:r>
              <a:rPr lang="en-GB" sz="2400" dirty="0"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biomedical </a:t>
            </a: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campus &amp; Addenbrooke’s Hospital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Services to London Liverpool Street and King’s Cross (WAML &amp; ECML)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Network Rail Sans" panose="02000000040000020004" pitchFamily="2" charset="0"/>
                <a:ea typeface="+mn-lt"/>
                <a:cs typeface="+mn-lt"/>
              </a:rPr>
              <a:t>Designed station based on anticipated demand for 2043</a:t>
            </a:r>
            <a:endParaRPr lang="en-GB" sz="2400" dirty="0">
              <a:latin typeface="Network Rail Sans" panose="02000000040000020004" pitchFamily="2" charset="0"/>
              <a:cs typeface="Arial" panose="020B060402020202020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TWAO submitted to the </a:t>
            </a:r>
            <a:r>
              <a:rPr lang="en-GB" sz="2400" dirty="0" err="1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DfT</a:t>
            </a: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(June 2021)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xpected completion: 2024-2025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3396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76FEEC-E2E8-4CF5-8DBE-A390403A1E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3" name="Picture 2" descr="A picture containing text, sky, road, outdoor&#10;&#10;Description automatically generated">
            <a:extLst>
              <a:ext uri="{FF2B5EF4-FFF2-40B4-BE49-F238E27FC236}">
                <a16:creationId xmlns:a16="http://schemas.microsoft.com/office/drawing/2014/main" id="{3D1AC7FF-6F57-4A19-89AB-270DC26AF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40" y="694899"/>
            <a:ext cx="10161319" cy="57072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086B10-8AE3-4E1C-944B-A26BF8B10896}"/>
              </a:ext>
            </a:extLst>
          </p:cNvPr>
          <p:cNvSpPr txBox="1"/>
          <p:nvPr/>
        </p:nvSpPr>
        <p:spPr>
          <a:xfrm>
            <a:off x="1015340" y="6451509"/>
            <a:ext cx="375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latin typeface="Network Rail Sans" panose="02000000040000020004" pitchFamily="2" charset="0"/>
              </a:rPr>
              <a:t>Image is for illustrative purposes only</a:t>
            </a:r>
          </a:p>
        </p:txBody>
      </p:sp>
    </p:spTree>
    <p:extLst>
      <p:ext uri="{BB962C8B-B14F-4D97-AF65-F5344CB8AC3E}">
        <p14:creationId xmlns:p14="http://schemas.microsoft.com/office/powerpoint/2010/main" val="641412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2B49E-F0EF-43F2-B2B7-3BF3CCC2DB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48910-FED5-4C56-8699-50C9A72E3BED}"/>
              </a:ext>
            </a:extLst>
          </p:cNvPr>
          <p:cNvSpPr txBox="1"/>
          <p:nvPr/>
        </p:nvSpPr>
        <p:spPr>
          <a:xfrm>
            <a:off x="1123950" y="228848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Cambridge re-signalling</a:t>
            </a:r>
          </a:p>
        </p:txBody>
      </p:sp>
      <p:pic>
        <p:nvPicPr>
          <p:cNvPr id="1026" name="Picture 2" descr="Cambridge resignalling project map">
            <a:extLst>
              <a:ext uri="{FF2B5EF4-FFF2-40B4-BE49-F238E27FC236}">
                <a16:creationId xmlns:a16="http://schemas.microsoft.com/office/drawing/2014/main" id="{F8E77EDD-E55B-4010-8CCD-459554509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452" y="0"/>
            <a:ext cx="4848225" cy="711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E2F6A6-1442-4984-A450-4901CBE5A216}"/>
              </a:ext>
            </a:extLst>
          </p:cNvPr>
          <p:cNvSpPr txBox="1"/>
          <p:nvPr/>
        </p:nvSpPr>
        <p:spPr>
          <a:xfrm>
            <a:off x="978694" y="980916"/>
            <a:ext cx="6115792" cy="5833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Upgrading signalling control at Cambridge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New digital system – ETCS ready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Closing 3 signal boxes – control moves to Cambridge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Upgrading 7 level crossings to full barrier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Outline design contract awarded to Alstom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Expected completion 2024</a:t>
            </a:r>
          </a:p>
        </p:txBody>
      </p:sp>
    </p:spTree>
    <p:extLst>
      <p:ext uri="{BB962C8B-B14F-4D97-AF65-F5344CB8AC3E}">
        <p14:creationId xmlns:p14="http://schemas.microsoft.com/office/powerpoint/2010/main" val="4033192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2B49E-F0EF-43F2-B2B7-3BF3CCC2DB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48910-FED5-4C56-8699-50C9A72E3BED}"/>
              </a:ext>
            </a:extLst>
          </p:cNvPr>
          <p:cNvSpPr txBox="1"/>
          <p:nvPr/>
        </p:nvSpPr>
        <p:spPr>
          <a:xfrm>
            <a:off x="1123950" y="228848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>
                <a:latin typeface="Network Rail Sans" panose="02000000040000020004" pitchFamily="2" charset="0"/>
              </a:rPr>
              <a:t>Haughley</a:t>
            </a:r>
            <a:r>
              <a:rPr lang="en-GB" sz="2800" b="1" dirty="0">
                <a:latin typeface="Network Rail Sans" panose="02000000040000020004" pitchFamily="2" charset="0"/>
              </a:rPr>
              <a:t> Junction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E2F6A6-1442-4984-A450-4901CBE5A216}"/>
              </a:ext>
            </a:extLst>
          </p:cNvPr>
          <p:cNvSpPr txBox="1"/>
          <p:nvPr/>
        </p:nvSpPr>
        <p:spPr>
          <a:xfrm>
            <a:off x="966818" y="1310022"/>
            <a:ext cx="6115792" cy="32424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Doubling the track will allow more services to run (from EACE) without affectin</a:t>
            </a:r>
            <a:r>
              <a:rPr lang="en-GB" sz="2400" dirty="0"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 performance elsewhere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Secretary of State approval – July 2020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/>
                <a:ea typeface="Calibri" panose="020F0502020204030204" pitchFamily="34" charset="0"/>
                <a:cs typeface="Times New Roman"/>
              </a:rPr>
              <a:t>Need green light from </a:t>
            </a:r>
            <a:r>
              <a:rPr lang="en-GB" sz="2400" dirty="0" err="1">
                <a:effectLst/>
                <a:latin typeface="Network Rail Sans"/>
                <a:ea typeface="Calibri" panose="020F0502020204030204" pitchFamily="34" charset="0"/>
                <a:cs typeface="Times New Roman"/>
              </a:rPr>
              <a:t>DfT</a:t>
            </a:r>
            <a:r>
              <a:rPr lang="en-GB" sz="2400" dirty="0">
                <a:effectLst/>
                <a:latin typeface="Network Rail Sans"/>
                <a:ea typeface="Calibri" panose="020F0502020204030204" pitchFamily="34" charset="0"/>
                <a:cs typeface="Times New Roman"/>
              </a:rPr>
              <a:t> and Treasury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3C4059-B00E-4727-BEF3-631ED0210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447" y="1083728"/>
            <a:ext cx="4902158" cy="467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90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2B49E-F0EF-43F2-B2B7-3BF3CCC2DB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48910-FED5-4C56-8699-50C9A72E3BED}"/>
              </a:ext>
            </a:extLst>
          </p:cNvPr>
          <p:cNvSpPr txBox="1"/>
          <p:nvPr/>
        </p:nvSpPr>
        <p:spPr>
          <a:xfrm>
            <a:off x="1123950" y="228848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Wisbech - March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E2F6A6-1442-4984-A450-4901CBE5A216}"/>
              </a:ext>
            </a:extLst>
          </p:cNvPr>
          <p:cNvSpPr txBox="1"/>
          <p:nvPr/>
        </p:nvSpPr>
        <p:spPr>
          <a:xfrm>
            <a:off x="812438" y="1361318"/>
            <a:ext cx="4711695" cy="28472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/>
                <a:ea typeface="Calibri" panose="020F0502020204030204" pitchFamily="34" charset="0"/>
                <a:cs typeface="Times New Roman"/>
              </a:rPr>
              <a:t>Supporting CPCA to bring the scheme forward</a:t>
            </a:r>
            <a:endParaRPr lang="en-US" dirty="0">
              <a:latin typeface="Network Rail Sans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Tram/train or ligh</a:t>
            </a:r>
            <a:r>
              <a:rPr lang="en-GB" sz="2400" dirty="0"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 rail an option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latin typeface="Network Rail Sans"/>
                <a:ea typeface="Calibri" panose="020F0502020204030204" pitchFamily="34" charset="0"/>
                <a:cs typeface="Times New Roman"/>
              </a:rPr>
              <a:t>Steering group set up </a:t>
            </a: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8FE7-6E2A-44AB-AC98-345A53EDD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319" y="1361318"/>
            <a:ext cx="6046392" cy="402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4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2B49E-F0EF-43F2-B2B7-3BF3CCC2DB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E2F6A6-1442-4984-A450-4901CBE5A216}"/>
              </a:ext>
            </a:extLst>
          </p:cNvPr>
          <p:cNvSpPr txBox="1"/>
          <p:nvPr/>
        </p:nvSpPr>
        <p:spPr>
          <a:xfrm>
            <a:off x="812438" y="1361318"/>
            <a:ext cx="5073304" cy="32424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/>
                <a:ea typeface="Calibri" panose="020F0502020204030204" pitchFamily="34" charset="0"/>
                <a:cs typeface="Times New Roman"/>
              </a:rPr>
              <a:t>On track to open on 13 December</a:t>
            </a:r>
            <a:endParaRPr lang="en-US" dirty="0">
              <a:latin typeface="Network Rail Sans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Will be served by 0.5tph Ipswich – Peterborough service</a:t>
            </a:r>
            <a:endParaRPr lang="en-GB" sz="2400" dirty="0"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latin typeface="Network Rail Sans"/>
                <a:ea typeface="Calibri" panose="020F0502020204030204" pitchFamily="34" charset="0"/>
                <a:cs typeface="Times New Roman"/>
              </a:rPr>
              <a:t>Scope to add further platform and track in future if required</a:t>
            </a: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4F1A48-F32F-478F-BE1B-482398D0A3B4}"/>
              </a:ext>
            </a:extLst>
          </p:cNvPr>
          <p:cNvSpPr txBox="1"/>
          <p:nvPr/>
        </p:nvSpPr>
        <p:spPr>
          <a:xfrm>
            <a:off x="1123950" y="228848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Soham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88453-9F5A-435D-82EB-E60544444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742" y="1042889"/>
            <a:ext cx="5726594" cy="42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00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2B49E-F0EF-43F2-B2B7-3BF3CCC2DB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48910-FED5-4C56-8699-50C9A72E3BED}"/>
              </a:ext>
            </a:extLst>
          </p:cNvPr>
          <p:cNvSpPr txBox="1"/>
          <p:nvPr/>
        </p:nvSpPr>
        <p:spPr>
          <a:xfrm>
            <a:off x="1123950" y="228848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Network Rail Sans" panose="02000000040000020004" pitchFamily="2" charset="0"/>
              </a:rPr>
              <a:t>Upcoming work and closures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E2F6A6-1442-4984-A450-4901CBE5A216}"/>
              </a:ext>
            </a:extLst>
          </p:cNvPr>
          <p:cNvSpPr txBox="1"/>
          <p:nvPr/>
        </p:nvSpPr>
        <p:spPr>
          <a:xfrm>
            <a:off x="989081" y="1610200"/>
            <a:ext cx="10528496" cy="3637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Ipswich-Ely line: Weekend closures from 13 November until Christmas: track replacement work – check journey planners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2400" dirty="0"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11-12 December: Line closed Cambridge - Cambridge North. Replacement buses in operation and reduced services to London – check journey planners.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25-26 December: </a:t>
            </a:r>
            <a:r>
              <a:rPr lang="en-GB" sz="2400" dirty="0" err="1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Manea</a:t>
            </a:r>
            <a:r>
              <a:rPr lang="en-GB" sz="2400" dirty="0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GB" sz="2400" dirty="0" err="1">
                <a:effectLst/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Elmswell</a:t>
            </a:r>
            <a:r>
              <a:rPr lang="en-GB" sz="2400" dirty="0"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2400" dirty="0" err="1"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Meldreth</a:t>
            </a:r>
            <a:r>
              <a:rPr lang="en-GB" sz="2400" dirty="0">
                <a:latin typeface="Network Rail Sans" panose="02000000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/Audley End via Ely and Cambridge closed for Cambridge re-signalling prep work</a:t>
            </a:r>
            <a:endParaRPr lang="en-GB" sz="2400" dirty="0">
              <a:effectLst/>
              <a:latin typeface="Network Rail Sans" panose="0200000004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165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140F2B-CF17-494F-BA14-0FCC6E9E0F7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9EAAAC-928A-40C1-AC39-D34FD1799CA9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4C2BE-9C68-41C1-A5DE-5A69F52921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  <a:latin typeface="Network Rail Sans" panose="02000000040000020004" pitchFamily="2" charset="0"/>
              </a:rPr>
              <a:t>Questions?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DFCF33-3B55-4255-A32C-154112C253BF}"/>
              </a:ext>
            </a:extLst>
          </p:cNvPr>
          <p:cNvSpPr txBox="1"/>
          <p:nvPr/>
        </p:nvSpPr>
        <p:spPr>
          <a:xfrm>
            <a:off x="1841566" y="5133533"/>
            <a:ext cx="92508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tx2"/>
                </a:solidFill>
                <a:latin typeface="Network Rail Sans" panose="02000000040000020004" pitchFamily="2" charset="0"/>
              </a:rPr>
              <a:t>Marian Craig, Public Affairs Manager – Anglia route</a:t>
            </a:r>
          </a:p>
          <a:p>
            <a:pPr algn="ctr"/>
            <a:r>
              <a:rPr lang="en-GB" sz="2400" b="1" dirty="0">
                <a:solidFill>
                  <a:schemeClr val="tx2"/>
                </a:solidFill>
                <a:latin typeface="Network Rail Sans" panose="02000000040000020004" pitchFamily="2" charset="0"/>
              </a:rPr>
              <a:t>Marian.craig@networkrail.co.uk</a:t>
            </a:r>
          </a:p>
        </p:txBody>
      </p:sp>
    </p:spTree>
    <p:extLst>
      <p:ext uri="{BB962C8B-B14F-4D97-AF65-F5344CB8AC3E}">
        <p14:creationId xmlns:p14="http://schemas.microsoft.com/office/powerpoint/2010/main" val="28528182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twork Rail">
      <a:dk1>
        <a:sysClr val="windowText" lastClr="000000"/>
      </a:dk1>
      <a:lt1>
        <a:sysClr val="window" lastClr="FFFFFF"/>
      </a:lt1>
      <a:dk2>
        <a:srgbClr val="005172"/>
      </a:dk2>
      <a:lt2>
        <a:srgbClr val="E7E6E6"/>
      </a:lt2>
      <a:accent1>
        <a:srgbClr val="005172"/>
      </a:accent1>
      <a:accent2>
        <a:srgbClr val="F07E23"/>
      </a:accent2>
      <a:accent3>
        <a:srgbClr val="C3D3E1"/>
      </a:accent3>
      <a:accent4>
        <a:srgbClr val="003C55"/>
      </a:accent4>
      <a:accent5>
        <a:srgbClr val="11BAFF"/>
      </a:accent5>
      <a:accent6>
        <a:srgbClr val="456B8C"/>
      </a:accent6>
      <a:hlink>
        <a:srgbClr val="F07E23"/>
      </a:hlink>
      <a:folHlink>
        <a:srgbClr val="00283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9AB99B49-7C51-4641-A658-12EAB32B26BF}" vid="{743D7A7F-C375-4659-AAD2-46A87105F4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1EC62AAB047F428DF5FF3B7DDFF975" ma:contentTypeVersion="7" ma:contentTypeDescription="Create a new document." ma:contentTypeScope="" ma:versionID="b4785c789530d2120c1d9158e5cfd262">
  <xsd:schema xmlns:xsd="http://www.w3.org/2001/XMLSchema" xmlns:xs="http://www.w3.org/2001/XMLSchema" xmlns:p="http://schemas.microsoft.com/office/2006/metadata/properties" xmlns:ns3="9feda36f-25ce-4591-8276-b4e60f8f2ded" xmlns:ns4="ced37dee-9971-44b4-8e4a-7d1dbe850034" targetNamespace="http://schemas.microsoft.com/office/2006/metadata/properties" ma:root="true" ma:fieldsID="9d86d4dbf231633f48f8b806575424ee" ns3:_="" ns4:_="">
    <xsd:import namespace="9feda36f-25ce-4591-8276-b4e60f8f2ded"/>
    <xsd:import namespace="ced37dee-9971-44b4-8e4a-7d1dbe85003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eda36f-25ce-4591-8276-b4e60f8f2d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d37dee-9971-44b4-8e4a-7d1dbe85003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D5FD93-4AF4-4866-9F8C-7B58FB68F6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068A85-569B-429C-B9C7-F61D53EECE02}">
  <ds:schemaRefs>
    <ds:schemaRef ds:uri="http://purl.org/dc/elements/1.1/"/>
    <ds:schemaRef ds:uri="http://schemas.microsoft.com/office/2006/metadata/properties"/>
    <ds:schemaRef ds:uri="9feda36f-25ce-4591-8276-b4e60f8f2ded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ed37dee-9971-44b4-8e4a-7d1dbe85003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FA7D72-7A3B-4BF5-AD86-943830FB5B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eda36f-25ce-4591-8276-b4e60f8f2ded"/>
    <ds:schemaRef ds:uri="ced37dee-9971-44b4-8e4a-7d1dbe8500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1282</TotalTime>
  <Words>677</Words>
  <Application>Microsoft Office PowerPoint</Application>
  <PresentationFormat>Widescreen</PresentationFormat>
  <Paragraphs>151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Network Rail Sans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Interpublic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 Craig</dc:creator>
  <cp:lastModifiedBy>Marian Craig</cp:lastModifiedBy>
  <cp:revision>26</cp:revision>
  <dcterms:created xsi:type="dcterms:W3CDTF">2021-02-12T13:44:59Z</dcterms:created>
  <dcterms:modified xsi:type="dcterms:W3CDTF">2021-10-23T16:08:33Z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0x010100001EC62AAB047F428DF5FF3B7DDFF975</vt:lpwstr>
  </property>
  <property fmtid="{D5CDD505-2E9C-101B-9397-08002B2CF9AE}" pid="3" name="MSIP_Label_8577031b-11bc-4db9-b655-7d79027ad570_Enabled">
    <vt:lpwstr>true</vt:lpwstr>
  </property>
  <property fmtid="{D5CDD505-2E9C-101B-9397-08002B2CF9AE}" pid="4" name="MSIP_Label_8577031b-11bc-4db9-b655-7d79027ad570_SetDate">
    <vt:lpwstr>2021-09-21T10:57:54Z</vt:lpwstr>
  </property>
  <property fmtid="{D5CDD505-2E9C-101B-9397-08002B2CF9AE}" pid="5" name="MSIP_Label_8577031b-11bc-4db9-b655-7d79027ad570_Method">
    <vt:lpwstr>Standard</vt:lpwstr>
  </property>
  <property fmtid="{D5CDD505-2E9C-101B-9397-08002B2CF9AE}" pid="6" name="MSIP_Label_8577031b-11bc-4db9-b655-7d79027ad570_Name">
    <vt:lpwstr>8577031b-11bc-4db9-b655-7d79027ad570</vt:lpwstr>
  </property>
  <property fmtid="{D5CDD505-2E9C-101B-9397-08002B2CF9AE}" pid="7" name="MSIP_Label_8577031b-11bc-4db9-b655-7d79027ad570_SiteId">
    <vt:lpwstr>c22cc3e1-5d7f-4f4d-be03-d5a158cc9409</vt:lpwstr>
  </property>
  <property fmtid="{D5CDD505-2E9C-101B-9397-08002B2CF9AE}" pid="8" name="MSIP_Label_8577031b-11bc-4db9-b655-7d79027ad570_ActionId">
    <vt:lpwstr>a767c59d-ad44-482c-ad23-ebfe4c5ceef0</vt:lpwstr>
  </property>
  <property fmtid="{D5CDD505-2E9C-101B-9397-08002B2CF9AE}" pid="9" name="MSIP_Label_8577031b-11bc-4db9-b655-7d79027ad570_ContentBits">
    <vt:lpwstr>1</vt:lpwstr>
  </property>
</Properties>
</file>